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6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78816C-DAD8-AA6B-AA71-D107860413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8F3AC43-D867-7957-3B8C-D7265E7DF9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6323619-BDF4-5042-4C4C-C6E94B0E3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08879-DAA7-4870-ACB2-15670F1291ED}" type="datetimeFigureOut">
              <a:rPr lang="pl-PL" smtClean="0"/>
              <a:t>23.04.2025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D007C19-EEC7-92DC-ED1F-889E701F0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16FD3CA-1BEB-56E1-2223-1FF3027E0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0FB12-BCB7-439F-8F03-7898FCE17F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9656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ED07A5-8FEC-156D-6C77-90E0B51BE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11BE6B5-9466-CD01-BE39-E7F03B4F20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4C6888A-157E-26ED-4211-7C82C5F85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08879-DAA7-4870-ACB2-15670F1291ED}" type="datetimeFigureOut">
              <a:rPr lang="pl-PL" smtClean="0"/>
              <a:t>23.04.2025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513F8CA-D8AD-F1CC-9FD4-0866D551D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5770299-9074-B718-985D-7B9767FE2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0FB12-BCB7-439F-8F03-7898FCE17F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9805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705CBF06-C0F7-5192-9F35-B1AE3A977A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45A727D-D13B-A62A-72F6-FBAFC6D7E5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B4C0A7E-6454-BA8D-D6B7-60374241D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08879-DAA7-4870-ACB2-15670F1291ED}" type="datetimeFigureOut">
              <a:rPr lang="pl-PL" smtClean="0"/>
              <a:t>23.04.2025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EF6333B-3A14-A8B4-9BA3-C33338474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31E5D65-D07E-F2B0-E691-E9CD8AF8B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0FB12-BCB7-439F-8F03-7898FCE17F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9076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25CF592-15BD-7B10-0365-017977955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9B3657-1D31-9CE3-1EEB-66B908A35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59D0D09-26E8-9104-8851-21875ED5C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08879-DAA7-4870-ACB2-15670F1291ED}" type="datetimeFigureOut">
              <a:rPr lang="pl-PL" smtClean="0"/>
              <a:t>23.04.2025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3C0F0A3-400F-09D2-35C2-1FCC6CC37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686F32D-C1AC-AC44-6FBF-B1071DD9B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0FB12-BCB7-439F-8F03-7898FCE17F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4019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98F90B-A53D-4AB8-7867-3E3C10449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DBB555A-632E-A8C5-7162-8ACA7489AB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240CB1B-3D07-8D0C-224C-6515C67B1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08879-DAA7-4870-ACB2-15670F1291ED}" type="datetimeFigureOut">
              <a:rPr lang="pl-PL" smtClean="0"/>
              <a:t>23.04.2025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3B3EED0-17B2-045E-BD61-E92846001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FC5BA59-9BF8-8B4F-4521-B9DBCF43D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0FB12-BCB7-439F-8F03-7898FCE17F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9501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F219A8-CF25-371B-F879-4D492BBAB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67A4F49-02A9-5354-7977-F90D73DD7B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5AE2452-B661-7210-9419-5330D5F32E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16C3701-02B1-0AB6-6222-2956F3DBE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08879-DAA7-4870-ACB2-15670F1291ED}" type="datetimeFigureOut">
              <a:rPr lang="pl-PL" smtClean="0"/>
              <a:t>23.04.2025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ED68833-8DF1-A022-124F-E215C5E1D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FA9A82D-784B-9ECC-6AE6-EDAEF649B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0FB12-BCB7-439F-8F03-7898FCE17F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2434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AA5433-6C57-5240-5CD4-84D8FE4D8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5A4BA5A-05DE-A524-09F1-C476E88CB3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80D9F62-00C5-C02F-8258-8D35877D05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EAEB20A-E0E2-FD58-8B73-A61AD12E5B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D6511DFE-CBE8-B6E0-43BF-D5D4995563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E23E3F89-CACC-0D6D-9624-E87464B68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08879-DAA7-4870-ACB2-15670F1291ED}" type="datetimeFigureOut">
              <a:rPr lang="pl-PL" smtClean="0"/>
              <a:t>23.04.2025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D3DE2BEC-41FF-54AE-56B2-F899EAB0E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2CF8A23B-9725-80E4-90F3-D69CDDF77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0FB12-BCB7-439F-8F03-7898FCE17F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8284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FA1EDA-27F9-3338-76A7-FB27FD388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B493AE5E-2DFF-E33A-DDA9-BAEE47E92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08879-DAA7-4870-ACB2-15670F1291ED}" type="datetimeFigureOut">
              <a:rPr lang="pl-PL" smtClean="0"/>
              <a:t>23.04.2025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8EBBFABA-B006-4C92-A143-32208978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589473F4-097A-8A03-D923-946494D0D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0FB12-BCB7-439F-8F03-7898FCE17F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7453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5211BFD5-CD89-A7F9-0D41-C8866F18E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08879-DAA7-4870-ACB2-15670F1291ED}" type="datetimeFigureOut">
              <a:rPr lang="pl-PL" smtClean="0"/>
              <a:t>23.04.2025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602F17E1-8E71-94CF-1933-3C4F8FAD5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317E18C-64F3-EC2C-1B70-F19A5DB1E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0FB12-BCB7-439F-8F03-7898FCE17F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5165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F106A5-B7FF-4C38-80C1-B098E6C1E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C10B05F-2BAF-0545-830C-883B36889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6D7825D-82F6-2260-D80B-FD8ECE5A9B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BC0F9E0-A1CC-F678-C066-BA3D3A448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08879-DAA7-4870-ACB2-15670F1291ED}" type="datetimeFigureOut">
              <a:rPr lang="pl-PL" smtClean="0"/>
              <a:t>23.04.2025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957C929-61A0-D102-1E71-964A2DDA8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BF46B85-F326-7F51-2D72-7A3A0B5D9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0FB12-BCB7-439F-8F03-7898FCE17F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5629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1344F3-4CBB-43B8-2C09-3ECFB0C51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55B5171C-7F1A-A05C-75B3-C4532FF365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DBE57AF-E2A9-2063-0EF2-B1279EE444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069C246-B655-F89F-A91A-6D71C322C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08879-DAA7-4870-ACB2-15670F1291ED}" type="datetimeFigureOut">
              <a:rPr lang="pl-PL" smtClean="0"/>
              <a:t>23.04.2025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E290ACA-C759-2384-CB47-B51346F5F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086DC36-D5B4-3528-F9B5-62AEFBB43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0FB12-BCB7-439F-8F03-7898FCE17F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4324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F95BCCDE-FC88-0429-4E4C-AB6203AC4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DD1D05C-743C-B173-62DC-9A1F8E9C87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ADD8189-888C-ABEF-F6A6-68540E5099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8A08879-DAA7-4870-ACB2-15670F1291ED}" type="datetimeFigureOut">
              <a:rPr lang="pl-PL" smtClean="0"/>
              <a:t>23.04.2025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A46EA11-4436-2E6D-2D6D-FB55A333AA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AFA0FCF-A090-6BC2-28D0-1E4E4696F2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A10FB12-BCB7-439F-8F03-7898FCE17F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9180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7" name="Rectangle 1078">
            <a:extLst>
              <a:ext uri="{FF2B5EF4-FFF2-40B4-BE49-F238E27FC236}">
                <a16:creationId xmlns:a16="http://schemas.microsoft.com/office/drawing/2014/main" id="{16B067B1-F4E5-4FDF-813D-C9E872E80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az 4" descr="Obraz zawierający tekst, Czcionka, logo, Grafika&#10;&#10;Zawartość wygenerowana przez sztuczną inteligencję może być niepoprawna.">
            <a:extLst>
              <a:ext uri="{FF2B5EF4-FFF2-40B4-BE49-F238E27FC236}">
                <a16:creationId xmlns:a16="http://schemas.microsoft.com/office/drawing/2014/main" id="{EF7A442C-EE47-95B3-56AD-8A4A522723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260" b="28022"/>
          <a:stretch/>
        </p:blipFill>
        <p:spPr>
          <a:xfrm>
            <a:off x="307775" y="261437"/>
            <a:ext cx="11576450" cy="633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592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Obraz 5" descr="Obraz zawierający tekst, Czcionka, logo, Grafika&#10;&#10;Zawartość wygenerowana przez sztuczną inteligencję może być niepoprawna.">
            <a:extLst>
              <a:ext uri="{FF2B5EF4-FFF2-40B4-BE49-F238E27FC236}">
                <a16:creationId xmlns:a16="http://schemas.microsoft.com/office/drawing/2014/main" id="{D6F3BEFF-A6B5-99BA-532A-025A2EA855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83" t="38413" r="4224" b="33175"/>
          <a:stretch/>
        </p:blipFill>
        <p:spPr>
          <a:xfrm>
            <a:off x="279143" y="2158031"/>
            <a:ext cx="5221625" cy="2541938"/>
          </a:xfrm>
          <a:prstGeom prst="rect">
            <a:avLst/>
          </a:prstGeom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D9423FB-334D-0D1F-7736-7EF6B0AB4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2583" y="2645922"/>
            <a:ext cx="4434721" cy="3710427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700">
              <a:solidFill>
                <a:schemeClr val="tx1">
                  <a:alpha val="80000"/>
                </a:schemeClr>
              </a:solidFill>
            </a:endParaRPr>
          </a:p>
          <a:p>
            <a:pPr marL="0" indent="0">
              <a:buNone/>
            </a:pPr>
            <a:r>
              <a:rPr lang="pl-PL" sz="1700">
                <a:solidFill>
                  <a:schemeClr val="tx1">
                    <a:alpha val="80000"/>
                  </a:schemeClr>
                </a:solidFill>
              </a:rPr>
              <a:t> * Miejsce – </a:t>
            </a:r>
            <a:r>
              <a:rPr lang="pl-PL" sz="1700" b="1">
                <a:solidFill>
                  <a:schemeClr val="tx1">
                    <a:alpha val="80000"/>
                  </a:schemeClr>
                </a:solidFill>
              </a:rPr>
              <a:t>Braniewo</a:t>
            </a:r>
            <a:r>
              <a:rPr lang="pl-PL" sz="1700">
                <a:solidFill>
                  <a:schemeClr val="tx1">
                    <a:alpha val="80000"/>
                  </a:schemeClr>
                </a:solidFill>
              </a:rPr>
              <a:t>, miejscowość położona w województwie warmińsko – mazurskim.</a:t>
            </a:r>
            <a:br>
              <a:rPr lang="pl-PL" sz="1700">
                <a:solidFill>
                  <a:schemeClr val="tx1">
                    <a:alpha val="80000"/>
                  </a:schemeClr>
                </a:solidFill>
              </a:rPr>
            </a:br>
            <a:br>
              <a:rPr lang="pl-PL" sz="1700">
                <a:solidFill>
                  <a:schemeClr val="tx1">
                    <a:alpha val="80000"/>
                  </a:schemeClr>
                </a:solidFill>
              </a:rPr>
            </a:br>
            <a:r>
              <a:rPr lang="pl-PL" sz="1700">
                <a:solidFill>
                  <a:schemeClr val="tx1">
                    <a:alpha val="80000"/>
                  </a:schemeClr>
                </a:solidFill>
              </a:rPr>
              <a:t> * Nocleg i wyżywienie - </a:t>
            </a:r>
            <a:r>
              <a:rPr lang="pl-PL" sz="1700" b="1">
                <a:solidFill>
                  <a:schemeClr val="tx1">
                    <a:alpha val="80000"/>
                  </a:schemeClr>
                </a:solidFill>
              </a:rPr>
              <a:t>Hotel Kristal</a:t>
            </a:r>
            <a:r>
              <a:rPr lang="pl-PL" sz="1700">
                <a:solidFill>
                  <a:schemeClr val="tx1">
                    <a:alpha val="80000"/>
                  </a:schemeClr>
                </a:solidFill>
              </a:rPr>
              <a:t>. Pokoje 2, 3 osobowe z łazienkami i TV. Hotel posiada własny parking. Wyżywienie w restauracji hotelowej , 3 posiłki , śniadania i kolacje w postaci szwedzkiego stołu , obiady 2 daniowe , dodatkowo woda , soki , owoce i ciasta , napoje gorące. </a:t>
            </a:r>
          </a:p>
          <a:p>
            <a:pPr marL="0" indent="0">
              <a:buNone/>
            </a:pPr>
            <a:r>
              <a:rPr lang="pl-PL" sz="1700">
                <a:solidFill>
                  <a:schemeClr val="tx1">
                    <a:alpha val="80000"/>
                  </a:schemeClr>
                </a:solidFill>
              </a:rPr>
              <a:t> * Treningi -  </a:t>
            </a:r>
            <a:r>
              <a:rPr lang="pl-PL" sz="1700" b="1">
                <a:solidFill>
                  <a:schemeClr val="tx1">
                    <a:alpha val="80000"/>
                  </a:schemeClr>
                </a:solidFill>
              </a:rPr>
              <a:t>hala Szkoły Podstawowej Sportowej nr 6 w Braniewie,</a:t>
            </a:r>
            <a:r>
              <a:rPr lang="pl-PL" sz="1700">
                <a:solidFill>
                  <a:schemeClr val="tx1">
                    <a:alpha val="80000"/>
                  </a:schemeClr>
                </a:solidFill>
              </a:rPr>
              <a:t> dostosowana do profesjonalnego treningu piłki siatkowej.</a:t>
            </a:r>
          </a:p>
          <a:p>
            <a:pPr marL="0" indent="0">
              <a:buNone/>
            </a:pPr>
            <a:endParaRPr lang="pl-PL" sz="1700">
              <a:solidFill>
                <a:schemeClr val="tx1">
                  <a:alpha val="80000"/>
                </a:schemeClr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1564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057" name="Group 2056">
            <a:extLst>
              <a:ext uri="{FF2B5EF4-FFF2-40B4-BE49-F238E27FC236}">
                <a16:creationId xmlns:a16="http://schemas.microsoft.com/office/drawing/2014/main" id="{05BBA018-FA75-43BF-99E6-1F5245727D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2753" y="703679"/>
            <a:ext cx="753718" cy="1016562"/>
            <a:chOff x="422753" y="703679"/>
            <a:chExt cx="753718" cy="1016562"/>
          </a:xfrm>
        </p:grpSpPr>
        <p:sp>
          <p:nvSpPr>
            <p:cNvPr id="2058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956" y="703679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solidFill>
              <a:schemeClr val="accent1"/>
            </a:solidFill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59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2753" y="1562696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solidFill>
              <a:schemeClr val="accent1"/>
            </a:solidFill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061" name="Freeform: Shape 2060">
            <a:extLst>
              <a:ext uri="{FF2B5EF4-FFF2-40B4-BE49-F238E27FC236}">
                <a16:creationId xmlns:a16="http://schemas.microsoft.com/office/drawing/2014/main" id="{AB673405-BF85-493E-8558-0DCBEDB2BB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779610"/>
            <a:ext cx="4831130" cy="4078390"/>
          </a:xfrm>
          <a:custGeom>
            <a:avLst/>
            <a:gdLst>
              <a:gd name="connsiteX0" fmla="*/ 1960035 w 4831130"/>
              <a:gd name="connsiteY0" fmla="*/ 0 h 4078390"/>
              <a:gd name="connsiteX1" fmla="*/ 4831130 w 4831130"/>
              <a:gd name="connsiteY1" fmla="*/ 2871095 h 4078390"/>
              <a:gd name="connsiteX2" fmla="*/ 4605505 w 4831130"/>
              <a:gd name="connsiteY2" fmla="*/ 3988655 h 4078390"/>
              <a:gd name="connsiteX3" fmla="*/ 4562278 w 4831130"/>
              <a:gd name="connsiteY3" fmla="*/ 4078390 h 4078390"/>
              <a:gd name="connsiteX4" fmla="*/ 0 w 4831130"/>
              <a:gd name="connsiteY4" fmla="*/ 4078390 h 4078390"/>
              <a:gd name="connsiteX5" fmla="*/ 0 w 4831130"/>
              <a:gd name="connsiteY5" fmla="*/ 777181 h 4078390"/>
              <a:gd name="connsiteX6" fmla="*/ 133752 w 4831130"/>
              <a:gd name="connsiteY6" fmla="*/ 655619 h 4078390"/>
              <a:gd name="connsiteX7" fmla="*/ 1960035 w 4831130"/>
              <a:gd name="connsiteY7" fmla="*/ 0 h 4078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31130" h="4078390">
                <a:moveTo>
                  <a:pt x="1960035" y="0"/>
                </a:moveTo>
                <a:cubicBezTo>
                  <a:pt x="3545697" y="0"/>
                  <a:pt x="4831130" y="1285433"/>
                  <a:pt x="4831130" y="2871095"/>
                </a:cubicBezTo>
                <a:cubicBezTo>
                  <a:pt x="4831130" y="3267511"/>
                  <a:pt x="4750791" y="3645162"/>
                  <a:pt x="4605505" y="3988655"/>
                </a:cubicBezTo>
                <a:lnTo>
                  <a:pt x="4562278" y="4078390"/>
                </a:lnTo>
                <a:lnTo>
                  <a:pt x="0" y="4078390"/>
                </a:lnTo>
                <a:lnTo>
                  <a:pt x="0" y="777181"/>
                </a:lnTo>
                <a:lnTo>
                  <a:pt x="133752" y="655619"/>
                </a:lnTo>
                <a:cubicBezTo>
                  <a:pt x="630047" y="246040"/>
                  <a:pt x="1266308" y="0"/>
                  <a:pt x="1960035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63" name="Freeform: Shape 2062">
            <a:extLst>
              <a:ext uri="{FF2B5EF4-FFF2-40B4-BE49-F238E27FC236}">
                <a16:creationId xmlns:a16="http://schemas.microsoft.com/office/drawing/2014/main" id="{C64EAE84-A813-4501-BC71-DBD14BA026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59782" y="1"/>
            <a:ext cx="4195674" cy="3095741"/>
          </a:xfrm>
          <a:custGeom>
            <a:avLst/>
            <a:gdLst>
              <a:gd name="connsiteX0" fmla="*/ 252211 w 4195674"/>
              <a:gd name="connsiteY0" fmla="*/ 0 h 3095741"/>
              <a:gd name="connsiteX1" fmla="*/ 3943464 w 4195674"/>
              <a:gd name="connsiteY1" fmla="*/ 0 h 3095741"/>
              <a:gd name="connsiteX2" fmla="*/ 4030816 w 4195674"/>
              <a:gd name="connsiteY2" fmla="*/ 181331 h 3095741"/>
              <a:gd name="connsiteX3" fmla="*/ 4195674 w 4195674"/>
              <a:gd name="connsiteY3" fmla="*/ 997904 h 3095741"/>
              <a:gd name="connsiteX4" fmla="*/ 2097837 w 4195674"/>
              <a:gd name="connsiteY4" fmla="*/ 3095741 h 3095741"/>
              <a:gd name="connsiteX5" fmla="*/ 0 w 4195674"/>
              <a:gd name="connsiteY5" fmla="*/ 997904 h 3095741"/>
              <a:gd name="connsiteX6" fmla="*/ 164859 w 4195674"/>
              <a:gd name="connsiteY6" fmla="*/ 181331 h 3095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95674" h="3095741">
                <a:moveTo>
                  <a:pt x="252211" y="0"/>
                </a:moveTo>
                <a:lnTo>
                  <a:pt x="3943464" y="0"/>
                </a:lnTo>
                <a:lnTo>
                  <a:pt x="4030816" y="181331"/>
                </a:lnTo>
                <a:cubicBezTo>
                  <a:pt x="4136972" y="432313"/>
                  <a:pt x="4195674" y="708253"/>
                  <a:pt x="4195674" y="997904"/>
                </a:cubicBezTo>
                <a:cubicBezTo>
                  <a:pt x="4195674" y="2156507"/>
                  <a:pt x="3256440" y="3095741"/>
                  <a:pt x="2097837" y="3095741"/>
                </a:cubicBezTo>
                <a:cubicBezTo>
                  <a:pt x="939234" y="3095741"/>
                  <a:pt x="0" y="2156507"/>
                  <a:pt x="0" y="997904"/>
                </a:cubicBezTo>
                <a:cubicBezTo>
                  <a:pt x="0" y="708253"/>
                  <a:pt x="58702" y="432313"/>
                  <a:pt x="164859" y="181331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8" name="Obraz 7" descr="Obraz zawierający tekst, Czcionka, logo, Grafika&#10;&#10;Zawartość wygenerowana przez sztuczną inteligencję może być niepoprawna.">
            <a:extLst>
              <a:ext uri="{FF2B5EF4-FFF2-40B4-BE49-F238E27FC236}">
                <a16:creationId xmlns:a16="http://schemas.microsoft.com/office/drawing/2014/main" id="{FCC538F2-4C99-CB05-B526-C01E7196E5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683" b="33175"/>
          <a:stretch/>
        </p:blipFill>
        <p:spPr>
          <a:xfrm>
            <a:off x="3036211" y="891311"/>
            <a:ext cx="2353922" cy="903041"/>
          </a:xfrm>
          <a:prstGeom prst="rect">
            <a:avLst/>
          </a:prstGeom>
        </p:spPr>
      </p:pic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12CC1D4-D477-C172-F5C1-68FEE35CD5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657715" y="2990818"/>
            <a:ext cx="4195675" cy="2913872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endParaRPr lang="en-US" sz="2000"/>
          </a:p>
          <a:p>
            <a:pPr indent="-228600">
              <a:buFont typeface="Arial" panose="020B0604020202020204" pitchFamily="34" charset="0"/>
              <a:buChar char="•"/>
            </a:pPr>
            <a:endParaRPr lang="en-US" sz="2000"/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/>
              <a:t>HOTEL KRISTAL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/>
              <a:t>14-500 BRANIEWO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/>
              <a:t>UL. SKOŚNA 7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/>
              <a:t>https://www.kristal.com.pl/index.html</a:t>
            </a:r>
          </a:p>
        </p:txBody>
      </p:sp>
      <p:pic>
        <p:nvPicPr>
          <p:cNvPr id="2050" name="Picture 2" descr="Gallery image of this property">
            <a:extLst>
              <a:ext uri="{FF2B5EF4-FFF2-40B4-BE49-F238E27FC236}">
                <a16:creationId xmlns:a16="http://schemas.microsoft.com/office/drawing/2014/main" id="{D08693B6-2569-C409-1DDE-6C6D1BA77E40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70" b="5070"/>
          <a:stretch>
            <a:fillRect/>
          </a:stretch>
        </p:blipFill>
        <p:spPr bwMode="auto">
          <a:xfrm>
            <a:off x="648639" y="3931283"/>
            <a:ext cx="2865781" cy="2259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5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54149" y="5775082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2067" name="Straight Connector 206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8506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60AC41D-AC9E-C183-DABB-A7F7622F70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1" name="Rectangle 3080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Gallery image of this property">
            <a:extLst>
              <a:ext uri="{FF2B5EF4-FFF2-40B4-BE49-F238E27FC236}">
                <a16:creationId xmlns:a16="http://schemas.microsoft.com/office/drawing/2014/main" id="{6960D2CB-3FBF-8D37-8426-E8C592EFF6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71" b="8958"/>
          <a:stretch/>
        </p:blipFill>
        <p:spPr bwMode="auto">
          <a:xfrm>
            <a:off x="279143" y="299508"/>
            <a:ext cx="5221625" cy="3010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az 5" descr="Obraz zawierający tekst, Czcionka, logo, Grafika&#10;&#10;Zawartość wygenerowana przez sztuczną inteligencję może być niepoprawna.">
            <a:extLst>
              <a:ext uri="{FF2B5EF4-FFF2-40B4-BE49-F238E27FC236}">
                <a16:creationId xmlns:a16="http://schemas.microsoft.com/office/drawing/2014/main" id="{775E682E-AE8D-1772-6E13-6E8859889F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955" b="21256"/>
          <a:stretch/>
        </p:blipFill>
        <p:spPr>
          <a:xfrm>
            <a:off x="279143" y="3548095"/>
            <a:ext cx="5221625" cy="3010397"/>
          </a:xfrm>
          <a:prstGeom prst="rect">
            <a:avLst/>
          </a:prstGeom>
        </p:spPr>
      </p:pic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FE5B784-E917-2933-9FCF-AD4DF0E8BE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72207" y="2645922"/>
            <a:ext cx="4655098" cy="3710427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>
                  <a:alpha val="80000"/>
                </a:schemeClr>
              </a:solidFill>
            </a:endParaRPr>
          </a:p>
          <a:p>
            <a:pPr indent="-2286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>
                  <a:alpha val="80000"/>
                </a:schemeClr>
              </a:solidFill>
            </a:endParaRP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HOTEL KRISTAL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14-500 BRANIEWO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UL. SKOŚNA 7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https://www.kristal.com.pl/index.html</a:t>
            </a:r>
          </a:p>
        </p:txBody>
      </p:sp>
      <p:cxnSp>
        <p:nvCxnSpPr>
          <p:cNvPr id="3083" name="Straight Connector 3082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3893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069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591FD58-7147-7F11-5C0E-DB237E33E7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3" name="Rectangle 4102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5" name="Rectangle 4104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Gallery image of this property">
            <a:extLst>
              <a:ext uri="{FF2B5EF4-FFF2-40B4-BE49-F238E27FC236}">
                <a16:creationId xmlns:a16="http://schemas.microsoft.com/office/drawing/2014/main" id="{5EFD76C9-7161-7CC0-1351-7FAC9FC94C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817" r="-2" b="14943"/>
          <a:stretch/>
        </p:blipFill>
        <p:spPr bwMode="auto">
          <a:xfrm>
            <a:off x="279143" y="299508"/>
            <a:ext cx="5221625" cy="3010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az 5" descr="Obraz zawierający tekst, Czcionka, logo, Grafika&#10;&#10;Zawartość wygenerowana przez sztuczną inteligencję może być niepoprawna.">
            <a:extLst>
              <a:ext uri="{FF2B5EF4-FFF2-40B4-BE49-F238E27FC236}">
                <a16:creationId xmlns:a16="http://schemas.microsoft.com/office/drawing/2014/main" id="{E7374848-1CAE-D6E8-B2C1-F06ABC5D00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955" b="21256"/>
          <a:stretch/>
        </p:blipFill>
        <p:spPr>
          <a:xfrm>
            <a:off x="279143" y="3548095"/>
            <a:ext cx="5221625" cy="3010397"/>
          </a:xfrm>
          <a:prstGeom prst="rect">
            <a:avLst/>
          </a:prstGeom>
        </p:spPr>
      </p:pic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6CC28B5-93EF-9D50-AC17-3C9E1506F2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26639" y="2645922"/>
            <a:ext cx="4600666" cy="3710427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>
                  <a:alpha val="80000"/>
                </a:schemeClr>
              </a:solidFill>
            </a:endParaRPr>
          </a:p>
          <a:p>
            <a:pPr indent="-2286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>
                  <a:alpha val="80000"/>
                </a:schemeClr>
              </a:solidFill>
            </a:endParaRP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HOTEL KRISTAL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14-500 BRANIEWO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UL. SKOŚNA 7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https://www.kristal.com.pl/index.html</a:t>
            </a:r>
          </a:p>
        </p:txBody>
      </p:sp>
      <p:cxnSp>
        <p:nvCxnSpPr>
          <p:cNvPr id="4107" name="Straight Connector 410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3893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6518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E2A65A0-355E-B5FF-8F07-97EDAF67E3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Symbol zastępczy obrazu 6" descr="Obraz zawierający w pomieszczeniu, podłoga, Arena sportowa, korytarz">
            <a:extLst>
              <a:ext uri="{FF2B5EF4-FFF2-40B4-BE49-F238E27FC236}">
                <a16:creationId xmlns:a16="http://schemas.microsoft.com/office/drawing/2014/main" id="{90AE9A2D-0BA2-584C-F67F-0BBA94B155B4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130"/>
          <a:stretch/>
        </p:blipFill>
        <p:spPr>
          <a:xfrm>
            <a:off x="279143" y="299508"/>
            <a:ext cx="5221625" cy="3010397"/>
          </a:xfrm>
          <a:prstGeom prst="rect">
            <a:avLst/>
          </a:prstGeom>
        </p:spPr>
      </p:pic>
      <p:pic>
        <p:nvPicPr>
          <p:cNvPr id="6" name="Obraz 5" descr="Obraz zawierający tekst, Czcionka, logo, Grafika&#10;&#10;Zawartość wygenerowana przez sztuczną inteligencję może być niepoprawna.">
            <a:extLst>
              <a:ext uri="{FF2B5EF4-FFF2-40B4-BE49-F238E27FC236}">
                <a16:creationId xmlns:a16="http://schemas.microsoft.com/office/drawing/2014/main" id="{69AEF488-65AE-350C-40E7-AC7809FBE6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955" b="21256"/>
          <a:stretch/>
        </p:blipFill>
        <p:spPr>
          <a:xfrm>
            <a:off x="279143" y="3548095"/>
            <a:ext cx="5221625" cy="3010397"/>
          </a:xfrm>
          <a:prstGeom prst="rect">
            <a:avLst/>
          </a:prstGeom>
        </p:spPr>
      </p:pic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3C557A1-E923-8E12-6E35-4DB69C2B63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92583" y="2645922"/>
            <a:ext cx="4434721" cy="3710427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>
                  <a:alpha val="80000"/>
                </a:schemeClr>
              </a:solidFill>
            </a:endParaRPr>
          </a:p>
          <a:p>
            <a:pPr indent="-2286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>
                  <a:alpha val="80000"/>
                </a:schemeClr>
              </a:solidFill>
            </a:endParaRP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HALA SPORTOWA 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SZKOŁA PODSTAWOWA  SPORTOWA NR 6</a:t>
            </a:r>
            <a:r>
              <a:rPr lang="pl-PL" sz="2000" dirty="0">
                <a:solidFill>
                  <a:schemeClr val="tx1">
                    <a:alpha val="80000"/>
                  </a:schemeClr>
                </a:solidFill>
              </a:rPr>
              <a:t> </a:t>
            </a:r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W BRANIEWIE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>
                  <a:alpha val="80000"/>
                </a:schemeClr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3893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227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Obraz 13" descr="Obraz zawierający tekst, Czcionka, logo, Grafika&#10;&#10;Zawartość wygenerowana przez sztuczną inteligencję może być niepoprawna.">
            <a:extLst>
              <a:ext uri="{FF2B5EF4-FFF2-40B4-BE49-F238E27FC236}">
                <a16:creationId xmlns:a16="http://schemas.microsoft.com/office/drawing/2014/main" id="{5B515C8D-703A-D7C9-6223-81A9F36155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94"/>
          <a:stretch/>
        </p:blipFill>
        <p:spPr>
          <a:xfrm>
            <a:off x="279143" y="299509"/>
            <a:ext cx="5221625" cy="6258983"/>
          </a:xfrm>
          <a:prstGeom prst="rect">
            <a:avLst/>
          </a:prstGeom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7A7C889-3796-D123-7AB9-802FE2E7D7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2583" y="2645922"/>
            <a:ext cx="4434721" cy="3710427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br>
              <a:rPr lang="pl-PL" sz="1400" b="0" i="0" dirty="0">
                <a:solidFill>
                  <a:schemeClr val="tx1">
                    <a:alpha val="80000"/>
                  </a:schemeClr>
                </a:solidFill>
                <a:effectLst/>
                <a:latin typeface="Segoe UI Historic" panose="020B0502040204020203" pitchFamily="34" charset="0"/>
              </a:rPr>
            </a:br>
            <a:r>
              <a:rPr lang="pl-PL" sz="1400" b="1" i="0" dirty="0">
                <a:solidFill>
                  <a:schemeClr val="tx1">
                    <a:alpha val="80000"/>
                  </a:schemeClr>
                </a:solidFill>
                <a:effectLst/>
                <a:latin typeface="Segoe UI Historic" panose="020B0502040204020203" pitchFamily="34" charset="0"/>
              </a:rPr>
              <a:t>ZAPEWNIAMY </a:t>
            </a:r>
            <a:br>
              <a:rPr lang="pl-PL" sz="1400" b="0" i="0" dirty="0">
                <a:solidFill>
                  <a:schemeClr val="tx1">
                    <a:alpha val="80000"/>
                  </a:schemeClr>
                </a:solidFill>
                <a:effectLst/>
                <a:latin typeface="Segoe UI Historic" panose="020B0502040204020203" pitchFamily="34" charset="0"/>
              </a:rPr>
            </a:br>
            <a:r>
              <a:rPr lang="pl-PL" sz="1400" b="0" i="0" dirty="0">
                <a:solidFill>
                  <a:schemeClr val="tx1">
                    <a:alpha val="80000"/>
                  </a:schemeClr>
                </a:solidFill>
                <a:effectLst/>
                <a:latin typeface="Segoe UI Historic" panose="020B0502040204020203" pitchFamily="34" charset="0"/>
              </a:rPr>
              <a:t>- profesjonalny sztab szkoleniowy obecny na każdym treningu </a:t>
            </a:r>
            <a:br>
              <a:rPr lang="pl-PL" sz="1400" b="0" i="0" dirty="0">
                <a:solidFill>
                  <a:schemeClr val="tx1">
                    <a:alpha val="80000"/>
                  </a:schemeClr>
                </a:solidFill>
                <a:effectLst/>
                <a:latin typeface="Segoe UI Historic" panose="020B0502040204020203" pitchFamily="34" charset="0"/>
              </a:rPr>
            </a:br>
            <a:r>
              <a:rPr lang="pl-PL" sz="1400" b="0" i="0" dirty="0">
                <a:solidFill>
                  <a:schemeClr val="tx1">
                    <a:alpha val="80000"/>
                  </a:schemeClr>
                </a:solidFill>
                <a:effectLst/>
                <a:latin typeface="Segoe UI Historic" panose="020B0502040204020203" pitchFamily="34" charset="0"/>
              </a:rPr>
              <a:t>- jednostki treningowe dostosowane do poziomu i zapotrzebowania zawodniczek </a:t>
            </a:r>
            <a:br>
              <a:rPr lang="pl-PL" sz="1400" b="0" i="0" dirty="0">
                <a:solidFill>
                  <a:schemeClr val="tx1">
                    <a:alpha val="80000"/>
                  </a:schemeClr>
                </a:solidFill>
                <a:effectLst/>
                <a:latin typeface="Segoe UI Historic" panose="020B0502040204020203" pitchFamily="34" charset="0"/>
              </a:rPr>
            </a:br>
            <a:r>
              <a:rPr lang="pl-PL" sz="1400" b="0" i="0" dirty="0">
                <a:solidFill>
                  <a:schemeClr val="tx1">
                    <a:alpha val="80000"/>
                  </a:schemeClr>
                </a:solidFill>
                <a:effectLst/>
                <a:latin typeface="Segoe UI Historic" panose="020B0502040204020203" pitchFamily="34" charset="0"/>
              </a:rPr>
              <a:t>- monitoring treningowy (nagranie video, streaming video, statystyka, pomiar prędkości) </a:t>
            </a:r>
            <a:br>
              <a:rPr lang="pl-PL" sz="1400" b="0" i="0" dirty="0">
                <a:solidFill>
                  <a:schemeClr val="tx1">
                    <a:alpha val="80000"/>
                  </a:schemeClr>
                </a:solidFill>
                <a:effectLst/>
                <a:latin typeface="Segoe UI Historic" panose="020B0502040204020203" pitchFamily="34" charset="0"/>
              </a:rPr>
            </a:br>
            <a:r>
              <a:rPr lang="pl-PL" sz="1400" b="0" i="0" dirty="0">
                <a:solidFill>
                  <a:schemeClr val="tx1">
                    <a:alpha val="80000"/>
                  </a:schemeClr>
                </a:solidFill>
                <a:effectLst/>
                <a:latin typeface="Segoe UI Historic" panose="020B0502040204020203" pitchFamily="34" charset="0"/>
              </a:rPr>
              <a:t>- trening przyjęcia z użyciem maszyny do zagrywki ATTACK II</a:t>
            </a:r>
            <a:br>
              <a:rPr lang="pl-PL" sz="1400" b="0" i="0" dirty="0">
                <a:solidFill>
                  <a:schemeClr val="tx1">
                    <a:alpha val="80000"/>
                  </a:schemeClr>
                </a:solidFill>
                <a:effectLst/>
                <a:latin typeface="Segoe UI Historic" panose="020B0502040204020203" pitchFamily="34" charset="0"/>
              </a:rPr>
            </a:br>
            <a:r>
              <a:rPr lang="pl-PL" sz="1400" b="0" i="0" dirty="0">
                <a:solidFill>
                  <a:schemeClr val="tx1">
                    <a:alpha val="80000"/>
                  </a:schemeClr>
                </a:solidFill>
                <a:effectLst/>
                <a:latin typeface="Segoe UI Historic" panose="020B0502040204020203" pitchFamily="34" charset="0"/>
              </a:rPr>
              <a:t>- możliwość skorzystania z odnowy biologicznej </a:t>
            </a:r>
            <a:br>
              <a:rPr lang="pl-PL" sz="1400" b="0" i="0" dirty="0">
                <a:solidFill>
                  <a:schemeClr val="tx1">
                    <a:alpha val="80000"/>
                  </a:schemeClr>
                </a:solidFill>
                <a:effectLst/>
                <a:latin typeface="Segoe UI Historic" panose="020B0502040204020203" pitchFamily="34" charset="0"/>
              </a:rPr>
            </a:br>
            <a:r>
              <a:rPr lang="pl-PL" sz="1400" b="0" i="0" dirty="0">
                <a:solidFill>
                  <a:schemeClr val="tx1">
                    <a:alpha val="80000"/>
                  </a:schemeClr>
                </a:solidFill>
                <a:effectLst/>
                <a:latin typeface="Segoe UI Historic" panose="020B0502040204020203" pitchFamily="34" charset="0"/>
              </a:rPr>
              <a:t>- analiza treningu z użyciem profesjonalnych narzędzi wykorzystywanych w seniorskich drużynach</a:t>
            </a:r>
            <a:br>
              <a:rPr lang="pl-PL" sz="1400" b="0" i="0" dirty="0">
                <a:solidFill>
                  <a:schemeClr val="tx1">
                    <a:alpha val="80000"/>
                  </a:schemeClr>
                </a:solidFill>
                <a:effectLst/>
                <a:latin typeface="Segoe UI Historic" panose="020B0502040204020203" pitchFamily="34" charset="0"/>
              </a:rPr>
            </a:br>
            <a:r>
              <a:rPr lang="pl-PL" sz="1400" b="0" i="0" dirty="0">
                <a:solidFill>
                  <a:schemeClr val="tx1">
                    <a:alpha val="80000"/>
                  </a:schemeClr>
                </a:solidFill>
                <a:effectLst/>
                <a:latin typeface="Segoe UI Historic" panose="020B0502040204020203" pitchFamily="34" charset="0"/>
              </a:rPr>
              <a:t>- wsparcie profesjonalnych zawodniczek grających na najwyższym poziomie w Polsce </a:t>
            </a:r>
            <a:br>
              <a:rPr lang="pl-PL" sz="1400" b="0" i="0" dirty="0">
                <a:solidFill>
                  <a:schemeClr val="tx1">
                    <a:alpha val="80000"/>
                  </a:schemeClr>
                </a:solidFill>
                <a:effectLst/>
                <a:latin typeface="Segoe UI Historic" panose="020B0502040204020203" pitchFamily="34" charset="0"/>
              </a:rPr>
            </a:br>
            <a:r>
              <a:rPr lang="pl-PL" sz="1400" b="0" i="0" dirty="0">
                <a:solidFill>
                  <a:schemeClr val="tx1">
                    <a:alpha val="80000"/>
                  </a:schemeClr>
                </a:solidFill>
                <a:effectLst/>
                <a:latin typeface="Segoe UI Historic" panose="020B0502040204020203" pitchFamily="34" charset="0"/>
              </a:rPr>
              <a:t>- kompleksowe ubezpieczenie </a:t>
            </a:r>
            <a:br>
              <a:rPr lang="pl-PL" sz="1400" b="0" i="0" dirty="0">
                <a:solidFill>
                  <a:schemeClr val="tx1">
                    <a:alpha val="80000"/>
                  </a:schemeClr>
                </a:solidFill>
                <a:effectLst/>
                <a:latin typeface="Segoe UI Historic" panose="020B0502040204020203" pitchFamily="34" charset="0"/>
              </a:rPr>
            </a:br>
            <a:r>
              <a:rPr lang="pl-PL" sz="1400" b="0" i="0" dirty="0">
                <a:solidFill>
                  <a:schemeClr val="tx1">
                    <a:alpha val="80000"/>
                  </a:schemeClr>
                </a:solidFill>
                <a:effectLst/>
                <a:latin typeface="Segoe UI Historic" panose="020B0502040204020203" pitchFamily="34" charset="0"/>
              </a:rPr>
              <a:t>- pamiątkową koszulkę</a:t>
            </a:r>
            <a:endParaRPr lang="pl-PL" sz="1400" dirty="0">
              <a:solidFill>
                <a:schemeClr val="tx1">
                  <a:alpha val="80000"/>
                </a:schemeClr>
              </a:solidFill>
            </a:endParaRPr>
          </a:p>
          <a:p>
            <a:pPr marL="0" indent="0">
              <a:buNone/>
            </a:pPr>
            <a:endParaRPr lang="pl-PL" sz="1400" dirty="0">
              <a:solidFill>
                <a:schemeClr val="tx1">
                  <a:alpha val="80000"/>
                </a:schemeClr>
              </a:solidFill>
            </a:endParaRPr>
          </a:p>
          <a:p>
            <a:pPr marL="0" indent="0">
              <a:buNone/>
            </a:pPr>
            <a:endParaRPr lang="pl-PL" sz="1400" dirty="0">
              <a:solidFill>
                <a:schemeClr val="tx1">
                  <a:alpha val="80000"/>
                </a:schemeClr>
              </a:solidFill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9272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7321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4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az 4" descr="Obraz zawierający tekst, Czcionka, logo, Grafika&#10;&#10;Zawartość wygenerowana przez sztuczną inteligencję może być niepoprawna.">
            <a:extLst>
              <a:ext uri="{FF2B5EF4-FFF2-40B4-BE49-F238E27FC236}">
                <a16:creationId xmlns:a16="http://schemas.microsoft.com/office/drawing/2014/main" id="{FDBDC1A0-7D97-1409-72A7-4318418246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94"/>
          <a:stretch/>
        </p:blipFill>
        <p:spPr>
          <a:xfrm>
            <a:off x="279143" y="299509"/>
            <a:ext cx="5221625" cy="6258983"/>
          </a:xfrm>
          <a:prstGeom prst="rect">
            <a:avLst/>
          </a:prstGeom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225D58-79AA-43AA-5002-4369B3673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2584" y="3619270"/>
            <a:ext cx="5193578" cy="3238729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pl-PL" sz="2000" b="1" u="sng" dirty="0">
                <a:solidFill>
                  <a:schemeClr val="tx1">
                    <a:alpha val="80000"/>
                  </a:schemeClr>
                </a:solidFill>
              </a:rPr>
              <a:t> </a:t>
            </a:r>
            <a:br>
              <a:rPr lang="pl-PL" sz="2000" b="1" u="sng" dirty="0">
                <a:solidFill>
                  <a:schemeClr val="tx1">
                    <a:alpha val="80000"/>
                  </a:schemeClr>
                </a:solidFill>
              </a:rPr>
            </a:br>
            <a:r>
              <a:rPr lang="pl-PL" sz="2000" b="1" u="sng" dirty="0">
                <a:solidFill>
                  <a:schemeClr val="tx1">
                    <a:alpha val="80000"/>
                  </a:schemeClr>
                </a:solidFill>
              </a:rPr>
              <a:t>W razie pytań zapraszamy do kontaktu</a:t>
            </a:r>
            <a:endParaRPr lang="pl-PL" sz="2000" dirty="0">
              <a:solidFill>
                <a:schemeClr val="tx1">
                  <a:alpha val="80000"/>
                </a:schemeClr>
              </a:solidFill>
            </a:endParaRPr>
          </a:p>
          <a:p>
            <a:pPr marL="0" indent="0">
              <a:buNone/>
            </a:pPr>
            <a:r>
              <a:rPr lang="pl-PL" sz="2000" dirty="0">
                <a:solidFill>
                  <a:schemeClr val="tx1">
                    <a:alpha val="80000"/>
                  </a:schemeClr>
                </a:solidFill>
              </a:rPr>
              <a:t>Trener Tomasz Jodko – 604 492 635</a:t>
            </a:r>
          </a:p>
          <a:p>
            <a:pPr marL="0" indent="0">
              <a:buNone/>
            </a:pPr>
            <a:r>
              <a:rPr lang="pl-PL" sz="2000" dirty="0">
                <a:solidFill>
                  <a:schemeClr val="tx1">
                    <a:alpha val="80000"/>
                  </a:schemeClr>
                </a:solidFill>
              </a:rPr>
              <a:t>Trener Bartłomiej Łyczakowski – 609 475 566</a:t>
            </a:r>
          </a:p>
          <a:p>
            <a:pPr marL="0" indent="0">
              <a:buNone/>
            </a:pPr>
            <a:r>
              <a:rPr lang="pl-PL" sz="2000" dirty="0">
                <a:solidFill>
                  <a:schemeClr val="tx1">
                    <a:alpha val="80000"/>
                  </a:schemeClr>
                </a:solidFill>
              </a:rPr>
              <a:t>MAIL : volleylab.camp@gmail.com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9272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204200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281</Words>
  <Application>Microsoft Office PowerPoint</Application>
  <PresentationFormat>Panoramiczny</PresentationFormat>
  <Paragraphs>30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Segoe UI Historic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OFERTA ORGANIZACJI ZGRUPOWANIA SPORTOWEGO</dc:title>
  <dc:creator>Tomasz Jodko</dc:creator>
  <cp:lastModifiedBy>Tomasz Jodko</cp:lastModifiedBy>
  <cp:revision>5</cp:revision>
  <dcterms:created xsi:type="dcterms:W3CDTF">2024-02-25T16:43:45Z</dcterms:created>
  <dcterms:modified xsi:type="dcterms:W3CDTF">2025-04-23T18:23:04Z</dcterms:modified>
</cp:coreProperties>
</file>